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0" r:id="rId1"/>
  </p:sldMasterIdLst>
  <p:notesMasterIdLst>
    <p:notesMasterId r:id="rId29"/>
  </p:notesMasterIdLst>
  <p:sldIdLst>
    <p:sldId id="258" r:id="rId2"/>
    <p:sldId id="352" r:id="rId3"/>
    <p:sldId id="338" r:id="rId4"/>
    <p:sldId id="273" r:id="rId5"/>
    <p:sldId id="274" r:id="rId6"/>
    <p:sldId id="276" r:id="rId7"/>
    <p:sldId id="344" r:id="rId8"/>
    <p:sldId id="336" r:id="rId9"/>
    <p:sldId id="350" r:id="rId10"/>
    <p:sldId id="354" r:id="rId11"/>
    <p:sldId id="345" r:id="rId12"/>
    <p:sldId id="334" r:id="rId13"/>
    <p:sldId id="277" r:id="rId14"/>
    <p:sldId id="346" r:id="rId15"/>
    <p:sldId id="347" r:id="rId16"/>
    <p:sldId id="348" r:id="rId17"/>
    <p:sldId id="349" r:id="rId18"/>
    <p:sldId id="310" r:id="rId19"/>
    <p:sldId id="337" r:id="rId20"/>
    <p:sldId id="342" r:id="rId21"/>
    <p:sldId id="339" r:id="rId22"/>
    <p:sldId id="340" r:id="rId23"/>
    <p:sldId id="275" r:id="rId24"/>
    <p:sldId id="343" r:id="rId25"/>
    <p:sldId id="351" r:id="rId26"/>
    <p:sldId id="353" r:id="rId27"/>
    <p:sldId id="34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66"/>
    <a:srgbClr val="FF0000"/>
    <a:srgbClr val="000000"/>
    <a:srgbClr val="F7C907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84000" autoAdjust="0"/>
  </p:normalViewPr>
  <p:slideViewPr>
    <p:cSldViewPr snapToGrid="0">
      <p:cViewPr>
        <p:scale>
          <a:sx n="75" d="100"/>
          <a:sy n="75" d="100"/>
        </p:scale>
        <p:origin x="-1651" y="-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283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BE84388-70C8-4A44-A219-2A079CAAC4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C60E34-F8FF-4F30-8DD4-FFD20B6732DB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274638"/>
          </a:xfrm>
          <a:noFill/>
          <a:ln/>
        </p:spPr>
        <p:txBody>
          <a:bodyPr lIns="90000" tIns="46800" rIns="90000" bIns="46800">
            <a:spAutoFit/>
          </a:bodyPr>
          <a:lstStyle/>
          <a:p>
            <a:pPr defTabSz="457200" eaLnBrk="1" hangingPunct="1">
              <a:spcBef>
                <a:spcPts val="450"/>
              </a:spcBef>
              <a:buClr>
                <a:srgbClr val="3333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b="1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41634D-0FF7-4BFC-A634-E6FB5C3D9561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1A9D1A-F82E-47C9-916E-26CED5A0113D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268017-AC3D-4AE5-9D13-683C9E27B275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EFE80D-F6D4-4024-92AA-46C9399030AB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906163-2429-4AE1-B498-EFF41411F3B0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1F35F3-F0B4-4E2A-830B-0B80AD5A84A6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hr-HR" smtClean="0"/>
              <a:t>Internet je najveća postojeća grupa međusobno povezanih računara. To je enormno velika globalna računarska mreža sačinjena od preko hiljadu manjih mreža od kojih svaka koristi TCP/IP protokol za međusobno komuniciranje, a svi dele istu šemu adresiranja. Sa Interneta se mogu preuzimati podaci tekstovi, slike, zvukovi, animacije, programi, razmenjivati različite vrste informacija, ali obavljati i direktni telefonski razgovori i video konverzacija.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1"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D7EF1-5A4B-492B-AE68-54641050F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500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033EB-72A9-468A-BAB2-B6D8EA971B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7C633-2A9E-4F2A-8E35-A7CBD90FD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500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7BF1-306C-4DC3-97D1-A113F0927F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98DC1-B365-432D-A7EF-F606380D6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4516C-9724-40C5-9EA7-7461E32E8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1DC3F-B381-497C-BC6F-32E8F1020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B62C-9AE8-4D9C-A0C2-BE27C918F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F11A8-D139-4118-9BBF-82B0375F1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415AD-94B6-4FE6-8A7F-657E84CC6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63AC7-314F-47F4-8530-FB65ECB33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450" y="122238"/>
            <a:ext cx="8261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187E-35C8-4233-972C-6E06961CD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Предавање бр. 1</a:t>
            </a:r>
            <a:endParaRPr lang="sr-Latn-CS"/>
          </a:p>
          <a:p>
            <a:pPr>
              <a:defRPr/>
            </a:pPr>
            <a:r>
              <a:rPr lang="en-US"/>
              <a:t>© </a:t>
            </a:r>
            <a:r>
              <a:rPr lang="ru-RU"/>
              <a:t>Факултет медицинских наука Универзитета у Крагујевцу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Информатика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84444CC-CAFC-4DA5-91AD-FA6136438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8" r:id="rId1"/>
    <p:sldLayoutId id="2147483911" r:id="rId2"/>
    <p:sldLayoutId id="2147483919" r:id="rId3"/>
    <p:sldLayoutId id="2147483912" r:id="rId4"/>
    <p:sldLayoutId id="2147483920" r:id="rId5"/>
    <p:sldLayoutId id="2147483913" r:id="rId6"/>
    <p:sldLayoutId id="2147483914" r:id="rId7"/>
    <p:sldLayoutId id="2147483921" r:id="rId8"/>
    <p:sldLayoutId id="2147483922" r:id="rId9"/>
    <p:sldLayoutId id="2147483915" r:id="rId10"/>
    <p:sldLayoutId id="2147483916" r:id="rId11"/>
    <p:sldLayoutId id="2147483917" r:id="rId12"/>
  </p:sldLayoutIdLst>
  <p:transition spd="med" advTm="5000">
    <p:wheel spokes="1"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sajam\Sanja%20Ilic%20&amp;%20Balkanika%20-%2010%20-%20Track%2010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8.jpeg"/><Relationship Id="rId4" Type="http://schemas.openxmlformats.org/officeDocument/2006/relationships/image" Target="../media/image27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3525"/>
            <a:ext cx="9144000" cy="2552700"/>
          </a:xfrm>
        </p:spPr>
        <p:txBody>
          <a:bodyPr lIns="90000" tIns="46800" rIns="90000" bIns="46800"/>
          <a:lstStyle/>
          <a:p>
            <a:pPr algn="ctr" defTabSz="457200" eaLnBrk="1" hangingPunct="1">
              <a:buClr>
                <a:srgbClr val="00006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ФАКУЛТЕТ МЕДИЦИНСКИХ НАУКА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 ИНТЕГРИСАНЕ АКАДЕМСКЕ СТУДИЈЕ 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СТОМАТОЛОГИЈЕ 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endParaRPr lang="en-US" sz="3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0" y="0"/>
            <a:ext cx="9144000" cy="19415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sr-Latn-CS" dirty="0"/>
          </a:p>
        </p:txBody>
      </p:sp>
      <p:sp>
        <p:nvSpPr>
          <p:cNvPr id="7172" name="Line 7"/>
          <p:cNvSpPr>
            <a:spLocks noChangeShapeType="1"/>
          </p:cNvSpPr>
          <p:nvPr/>
        </p:nvSpPr>
        <p:spPr bwMode="auto">
          <a:xfrm>
            <a:off x="0" y="1995488"/>
            <a:ext cx="9144000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 descr="E:\DOKUMENTI\Nimda dokumenti\memo grb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42925" y="297937"/>
            <a:ext cx="7856538" cy="123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anja Ilic &amp; Balkanika - 10 - Track 1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9431338" y="30876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D:\Users\Korisnik\Desktop\brosura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705" y="1685108"/>
            <a:ext cx="6962775" cy="4049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158750" y="157163"/>
            <a:ext cx="8985250" cy="1143000"/>
          </a:xfrm>
        </p:spPr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Факултет медицинских наука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Интегрисане академске студије стоматологије</a:t>
            </a:r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8750" y="50800"/>
            <a:ext cx="8985250" cy="1143000"/>
          </a:xfrm>
        </p:spPr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Факултет медицинских наука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- студијски програми -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98675" y="1795463"/>
          <a:ext cx="5555668" cy="4067972"/>
        </p:xfrm>
        <a:graphic>
          <a:graphicData uri="http://schemas.openxmlformats.org/drawingml/2006/table">
            <a:tbl>
              <a:tblPr/>
              <a:tblGrid>
                <a:gridCol w="5555668"/>
              </a:tblGrid>
              <a:tr h="255107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08892"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46" name="Picture 1" descr="http://www.medf.kg.ac.rs/images/studije_blokovi6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300" y="1314450"/>
            <a:ext cx="6762750" cy="508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 smtClean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9"/>
          <p:cNvSpPr>
            <a:spLocks noGrp="1"/>
          </p:cNvSpPr>
          <p:nvPr>
            <p:ph type="title"/>
          </p:nvPr>
        </p:nvSpPr>
        <p:spPr>
          <a:xfrm>
            <a:off x="444500" y="0"/>
            <a:ext cx="8261350" cy="876300"/>
          </a:xfrm>
        </p:spPr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Интегрисане aкадемске студије стоматологије</a:t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endParaRPr lang="en-US" sz="3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500063" y="2197100"/>
            <a:ext cx="7943850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 typeface="Wingdings" pitchFamily="2" charset="2"/>
              <a:buChar char="q"/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пријемни испит из биологије и хемије</a:t>
            </a:r>
          </a:p>
          <a:p>
            <a:pPr algn="just" eaLnBrk="0" hangingPunct="0">
              <a:buFont typeface="Wingdings" pitchFamily="2" charset="2"/>
              <a:buChar char="q"/>
            </a:pPr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могу уписати кандидати који заврше гимназију или  </a:t>
            </a:r>
          </a:p>
          <a:p>
            <a:pPr algn="just" eaLnBrk="0" hangingPunct="0"/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средњу школу здравствене струке</a:t>
            </a:r>
          </a:p>
          <a:p>
            <a:pPr algn="just" eaLnBrk="0" hangingPunct="0"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 студије трају 5 година/10 семестара/300 ЕСПБ </a:t>
            </a:r>
          </a:p>
          <a:p>
            <a:pPr algn="just" eaLnBrk="0" hangingPunct="0">
              <a:buFont typeface="Wingdings" pitchFamily="2" charset="2"/>
              <a:buChar char="q"/>
            </a:pPr>
            <a:endParaRPr lang="en-US" sz="2400" b="1">
              <a:latin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 38 обавезних и 20 изборних предмета</a:t>
            </a:r>
            <a:endParaRPr lang="en-US" sz="3600" b="1"/>
          </a:p>
        </p:txBody>
      </p:sp>
      <p:pic>
        <p:nvPicPr>
          <p:cNvPr id="11269" name="Picture 5" descr="C:\Users\Vlada\Desktop\images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4588" y="4650377"/>
            <a:ext cx="2919412" cy="1907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549275" y="1131888"/>
            <a:ext cx="81375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u="sng">
                <a:latin typeface="Times New Roman" pitchFamily="18" charset="0"/>
                <a:cs typeface="Times New Roman" pitchFamily="18" charset="0"/>
              </a:rPr>
              <a:t>О студијама стоматологије: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8"/>
          <p:cNvSpPr>
            <a:spLocks noGrp="1"/>
          </p:cNvSpPr>
          <p:nvPr>
            <p:ph type="title"/>
          </p:nvPr>
        </p:nvSpPr>
        <p:spPr>
          <a:xfrm>
            <a:off x="425450" y="361950"/>
            <a:ext cx="8261350" cy="704850"/>
          </a:xfrm>
        </p:spPr>
        <p:txBody>
          <a:bodyPr/>
          <a:lstStyle/>
          <a:p>
            <a:pPr algn="ctr" eaLnBrk="1" hangingPunct="1"/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Интегрисане Академске Студије Стоматологије</a:t>
            </a:r>
            <a:br>
              <a:rPr lang="en-US" sz="32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ИАСС</a:t>
            </a:r>
            <a:endParaRPr lang="en-US" sz="3200" smtClean="0"/>
          </a:p>
        </p:txBody>
      </p:sp>
      <p:sp>
        <p:nvSpPr>
          <p:cNvPr id="3" name="TextBox 2"/>
          <p:cNvSpPr txBox="1"/>
          <p:nvPr/>
        </p:nvSpPr>
        <p:spPr>
          <a:xfrm>
            <a:off x="431800" y="1595438"/>
            <a:ext cx="8359775" cy="26765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sr-Cyrl-RS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Једносеместрални испити</a:t>
            </a:r>
          </a:p>
          <a:p>
            <a:pPr>
              <a:buFontTx/>
              <a:buChar char="-"/>
              <a:defRPr/>
            </a:pPr>
            <a:endParaRPr lang="sr-Cyrl-RS" sz="14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sr-Cyrl-RS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Систем туторства</a:t>
            </a:r>
          </a:p>
          <a:p>
            <a:pPr>
              <a:defRPr/>
            </a:pPr>
            <a:endParaRPr lang="sr-Cyrl-RS" sz="14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sr-Cyrl-RS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Тачно дефинисани датуми и време полагања испита</a:t>
            </a:r>
          </a:p>
          <a:p>
            <a:pPr>
              <a:defRPr/>
            </a:pPr>
            <a:endParaRPr lang="sr-Cyrl-RS" sz="14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sr-Cyrl-RS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Након завршених студија стиче се стручни назив-доктор стоматологије</a:t>
            </a:r>
          </a:p>
          <a:p>
            <a:pPr>
              <a:buFontTx/>
              <a:buChar char="-"/>
              <a:defRPr/>
            </a:pPr>
            <a:endParaRPr lang="sr-Cyrl-RS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sr-Cyrl-RS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Обученост за будући самосталан рад</a:t>
            </a:r>
            <a:endParaRPr lang="en-US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endParaRPr lang="en-US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3" name="Picture 5" descr="F:\Fakultet\DSC_15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438" y="4411663"/>
            <a:ext cx="3121025" cy="2081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6" descr="F:\Fakultet\35. Stomatologija- nastavne prostorij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6500" y="4432300"/>
            <a:ext cx="2951163" cy="209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Систем туторства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85800" y="1425575"/>
            <a:ext cx="78867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Индивидуални рад са студентима, мале групе студената (6 студената по групи)</a:t>
            </a:r>
          </a:p>
          <a:p>
            <a:pPr>
              <a:buFont typeface="Wingdings" pitchFamily="2" charset="2"/>
              <a:buChar char="q"/>
            </a:pPr>
            <a:r>
              <a:rPr lang="az-Cyrl-AZ" sz="2400" b="1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вака студентска група на почетку школовања  добија свог тутора који их прати током читавих студија</a:t>
            </a:r>
          </a:p>
          <a:p>
            <a:pPr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На туторски састанцима тутори пријатељским и стручним саветима помажу студентима да на најбољи начин савладају препреке и проблеме на које наиђу током студија </a:t>
            </a:r>
          </a:p>
          <a:p>
            <a:endParaRPr lang="en-US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C:\Users\Vlada\Desktop\grb mf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35131"/>
            <a:ext cx="2286000" cy="1515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D:\User\Korisnik\Desktop\BORIVOJ FOLDER\20140915_075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26400" y="-10801350"/>
            <a:ext cx="63992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Content Placeholder 10" descr="20140915_07490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5763" y="1409700"/>
            <a:ext cx="3806825" cy="2487613"/>
          </a:xfrm>
          <a:effectLst>
            <a:softEdge rad="112500"/>
          </a:effectLst>
        </p:spPr>
      </p:pic>
      <p:pic>
        <p:nvPicPr>
          <p:cNvPr id="14340" name="Picture 11" descr="20140915_07491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5675" y="1493838"/>
            <a:ext cx="3602038" cy="239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12" descr="20140915_07512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3" y="4011613"/>
            <a:ext cx="3783012" cy="248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13" descr="20140915_08021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6150" y="4003675"/>
            <a:ext cx="3608388" cy="2487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9" name="TextBox 14"/>
          <p:cNvSpPr txBox="1">
            <a:spLocks noChangeArrowheads="1"/>
          </p:cNvSpPr>
          <p:nvPr/>
        </p:nvSpPr>
        <p:spPr bwMode="auto">
          <a:xfrm>
            <a:off x="276225" y="511175"/>
            <a:ext cx="82121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>
                <a:latin typeface="Times New Roman" pitchFamily="18" charset="0"/>
                <a:cs typeface="Times New Roman" pitchFamily="18" charset="0"/>
              </a:rPr>
              <a:t>Додела индекса</a:t>
            </a:r>
          </a:p>
        </p:txBody>
      </p:sp>
      <p:pic>
        <p:nvPicPr>
          <p:cNvPr id="14344" name="Picture 4" descr="C:\Users\Vlada\Desktop\grb mf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11707" y="215153"/>
            <a:ext cx="1432293" cy="1129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37525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Студирање по савременом програму</a:t>
            </a:r>
          </a:p>
        </p:txBody>
      </p:sp>
      <p:pic>
        <p:nvPicPr>
          <p:cNvPr id="15363" name="Picture 8" descr="IMG_02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1589" y="1832338"/>
            <a:ext cx="3314700" cy="2424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10" descr="IMG_02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5937" y="4287974"/>
            <a:ext cx="3333750" cy="2255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7" descr="C:\Users\Vlada\Desktop\slike med faks\images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1816100"/>
            <a:ext cx="3119438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8" descr="C:\Windows\System32\config\systemprofile\Downloads\DSCN22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7588" y="4226198"/>
            <a:ext cx="3146425" cy="2322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89875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Рад у савременим условима</a:t>
            </a:r>
            <a:endParaRPr lang="en-US" sz="4000" smtClean="0"/>
          </a:p>
        </p:txBody>
      </p:sp>
      <p:pic>
        <p:nvPicPr>
          <p:cNvPr id="16388" name="Picture 2" descr="F:\Fakultet\DSCN22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1788" y="1555750"/>
            <a:ext cx="4095750" cy="2749550"/>
          </a:xfrm>
          <a:effectLst>
            <a:softEdge rad="112500"/>
          </a:effectLst>
        </p:spPr>
      </p:pic>
      <p:pic>
        <p:nvPicPr>
          <p:cNvPr id="16389" name="Picture 3" descr="F:\Fakultet\P51908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2175" y="4101736"/>
            <a:ext cx="3933825" cy="237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pic>
        <p:nvPicPr>
          <p:cNvPr id="16392" name="Picture 8" descr="http://www.medf.kg.ac.rs/images/ortop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2080" y="1351869"/>
            <a:ext cx="2717073" cy="2505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Учешће студената на међународним конгресима</a:t>
            </a:r>
          </a:p>
        </p:txBody>
      </p:sp>
      <p:pic>
        <p:nvPicPr>
          <p:cNvPr id="54274" name="Picture 2" descr="D:\Users\Korisnik\Desktop\KongesStom_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6571" y="1549314"/>
            <a:ext cx="4127863" cy="2145792"/>
          </a:xfrm>
          <a:effectLst>
            <a:softEdge rad="112500"/>
          </a:effectLst>
        </p:spPr>
      </p:pic>
      <p:pic>
        <p:nvPicPr>
          <p:cNvPr id="54275" name="Picture 3" descr="D:\Users\Korisnik\Desktop\KongesStom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817" y="1585504"/>
            <a:ext cx="4179933" cy="2170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6" name="Picture 4" descr="D:\Users\Korisnik\Desktop\KongesStom_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528" y="3785734"/>
            <a:ext cx="4170363" cy="2682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82" name="Picture 10" descr="Кликни за већу слик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4881" y="3814355"/>
            <a:ext cx="4140926" cy="2612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Богати програми ваннаставних активности</a:t>
            </a:r>
          </a:p>
        </p:txBody>
      </p:sp>
      <p:pic>
        <p:nvPicPr>
          <p:cNvPr id="17411" name="Picture 3" descr="D:\Alumni\Upis\Foto galerija\134. Krug fakulte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32638" y="-5348288"/>
            <a:ext cx="3316288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118. Trofejna vitrin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0" y="3884613"/>
            <a:ext cx="3287713" cy="2516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3" name="Picture 9" descr="117. Sportski zivot fakultet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388" y="3859213"/>
            <a:ext cx="3529012" cy="2492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Picture 4" descr="C:\Users\Vlada\Desktop\grb mf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0658" y="221539"/>
            <a:ext cx="1183339" cy="1062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7415" name="Picture 12" descr="C:\Windows\system32\config\systemprofile\Desktop\20150520_1112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9226550" y="-14244638"/>
            <a:ext cx="18907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3" descr="C:\Windows\system32\config\systemprofile\Desktop\20150520_11123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082213" y="-14357350"/>
            <a:ext cx="21605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2" descr="D:\Users\Korisnik\Desktop\20150520_1117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7888" y="1035050"/>
            <a:ext cx="3398837" cy="2547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4" descr="D:\Users\Korisnik\Desktop\20150520_1120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1038" y="981075"/>
            <a:ext cx="3227387" cy="259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 smtClean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68300" y="171450"/>
            <a:ext cx="8261350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Модерно  опремљене  просторије </a:t>
            </a:r>
            <a:endParaRPr lang="sr-Latn-CS" sz="4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Picture 6" descr="F:\Fakultet\DSCN2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2175" y="1500188"/>
            <a:ext cx="3284538" cy="2341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7" descr="F:\Fakultet\42. Fakultetske laboratorij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863" y="4010025"/>
            <a:ext cx="3240087" cy="2128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pic>
        <p:nvPicPr>
          <p:cNvPr id="18440" name="Picture 8" descr="F:\Fakultet\slike\DSCN22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0813" y="3955596"/>
            <a:ext cx="3121025" cy="2341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1" name="Picture 9" descr="F:\Otvaranje 3D\Otvaranje ortopan centra\DSC_36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1281" y="1543792"/>
            <a:ext cx="3158837" cy="2200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9"/>
          <p:cNvSpPr>
            <a:spLocks noGrp="1"/>
          </p:cNvSpPr>
          <p:nvPr>
            <p:ph type="title"/>
          </p:nvPr>
        </p:nvSpPr>
        <p:spPr>
          <a:xfrm>
            <a:off x="425450" y="211138"/>
            <a:ext cx="8261350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Предавања еминентних стручњака</a:t>
            </a:r>
          </a:p>
        </p:txBody>
      </p:sp>
      <p:pic>
        <p:nvPicPr>
          <p:cNvPr id="19459" name="Picture 3" descr="C:\Users\Vlada\Desktop\images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7700" y="2438400"/>
            <a:ext cx="3952875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C:\Users\Vlada\Desktop\images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4088" y="1789113"/>
            <a:ext cx="3103562" cy="4462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57163" y="122238"/>
            <a:ext cx="8804275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Сваке године се награђују најбољи студенти</a:t>
            </a:r>
          </a:p>
        </p:txBody>
      </p:sp>
      <p:pic>
        <p:nvPicPr>
          <p:cNvPr id="20484" name="Picture 5" descr="D:\Users\Korisnik\Desktop\IMG_37751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555" y="4095112"/>
            <a:ext cx="3135313" cy="249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5" name="Picture 6" descr="D:\Users\Korisnik\Desktop\IMG_37801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076" y="1125600"/>
            <a:ext cx="3963987" cy="2835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 smtClean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pic>
        <p:nvPicPr>
          <p:cNvPr id="20487" name="Picture 7" descr="D:\Users\Korisnik\Desktop\IMG_37701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9512" y="2101933"/>
            <a:ext cx="3277589" cy="3681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Свечана додела диплома</a:t>
            </a:r>
          </a:p>
        </p:txBody>
      </p:sp>
      <p:pic>
        <p:nvPicPr>
          <p:cNvPr id="21507" name="Picture 4" descr="C:\Windows\system32\config\systemprofile\Desktop\SLIKE FAK\IMG_3787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30796"/>
            <a:ext cx="4594225" cy="3729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5" descr="C:\Windows\system32\config\systemprofile\Desktop\SLIKE FAK\DSCN10411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6625" y="1789113"/>
            <a:ext cx="4319588" cy="3716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По завршетку студија остављате ваш траг симболичном садњом дрвета у парку студената</a:t>
            </a:r>
          </a:p>
        </p:txBody>
      </p:sp>
      <p:pic>
        <p:nvPicPr>
          <p:cNvPr id="22531" name="Picture 4" descr="D:\Users\Korisnik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4675" y="1371600"/>
            <a:ext cx="3593563" cy="2378075"/>
          </a:xfrm>
          <a:effectLst>
            <a:softEdge rad="112500"/>
          </a:effectLst>
        </p:spPr>
      </p:pic>
      <p:pic>
        <p:nvPicPr>
          <p:cNvPr id="22532" name="Picture 6" descr="D:\Users\Korisnik\Desktop\slika_01012012_04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9464" y="1472538"/>
            <a:ext cx="3422650" cy="3603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3" name="Picture 7" descr="D:\Users\Korisnik\Desktop\slika_01012012_03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113" y="4022725"/>
            <a:ext cx="2168525" cy="261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8" descr="D:\Users\Korisnik\Desktop\slika_01012012_05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8087" y="3975719"/>
            <a:ext cx="2259012" cy="264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92125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Након дипломирања, могућности: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4225"/>
            <a:ext cx="8229600" cy="4525963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q"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Стручно усавршавање</a:t>
            </a:r>
          </a:p>
          <a:p>
            <a:pPr eaLnBrk="1" hangingPunct="1">
              <a:buClrTx/>
              <a:buFont typeface="Wingdings" pitchFamily="2" charset="2"/>
              <a:buChar char="q"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Tx/>
              <a:buFont typeface="Wingdings" pitchFamily="2" charset="2"/>
              <a:buChar char="q"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Стручне специјализације</a:t>
            </a:r>
          </a:p>
          <a:p>
            <a:pPr eaLnBrk="1" hangingPunct="1">
              <a:buClrTx/>
              <a:buFont typeface="Wingdings" pitchFamily="2" charset="2"/>
              <a:buChar char="q"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Tx/>
              <a:buFont typeface="Wingdings" pitchFamily="2" charset="2"/>
              <a:buChar char="q"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Докторске академске студије </a:t>
            </a:r>
          </a:p>
          <a:p>
            <a:pPr eaLnBrk="1" hangingPunct="1">
              <a:buClrTx/>
              <a:buFont typeface="Wingdings 2" pitchFamily="18" charset="2"/>
              <a:buNone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Tx/>
              <a:buFont typeface="Wingdings" pitchFamily="2" charset="2"/>
              <a:buChar char="q"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Јуниор пројекти у оквиру факултета</a:t>
            </a:r>
          </a:p>
          <a:p>
            <a:pPr eaLnBrk="1" hangingPunct="1">
              <a:buFont typeface="Wingdings 2" pitchFamily="18" charset="2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Предности</a:t>
            </a:r>
            <a:endParaRPr lang="sr-Latn-CS" sz="4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TextBox 8"/>
          <p:cNvSpPr txBox="1">
            <a:spLocks noChangeArrowheads="1"/>
          </p:cNvSpPr>
          <p:nvPr/>
        </p:nvSpPr>
        <p:spPr bwMode="auto">
          <a:xfrm>
            <a:off x="417513" y="1676400"/>
            <a:ext cx="8307387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Савремен начин студирања </a:t>
            </a:r>
            <a:r>
              <a:rPr lang="sr-Latn-CS" sz="2000" b="1">
                <a:latin typeface="Times New Roman" pitchFamily="18" charset="0"/>
                <a:cs typeface="Times New Roman" pitchFamily="18" charset="0"/>
              </a:rPr>
              <a:t>усаглашен са стандардима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sr-Latn-C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2000" b="1">
                <a:latin typeface="Times New Roman" pitchFamily="18" charset="0"/>
                <a:cs typeface="Times New Roman" pitchFamily="18" charset="0"/>
              </a:rPr>
              <a:t>престижних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000" b="1">
                <a:latin typeface="Times New Roman" pitchFamily="18" charset="0"/>
                <a:cs typeface="Times New Roman" pitchFamily="18" charset="0"/>
              </a:rPr>
              <a:t>европских и светских факултета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sr-Cyrl-CS" sz="2000" b="1">
                <a:latin typeface="Times New Roman" pitchFamily="18" charset="0"/>
                <a:cs typeface="Times New Roman" pitchFamily="18" charset="0"/>
              </a:rPr>
              <a:t>   Буџетски начин финансирања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sr-Cyrl-CS" sz="2000" b="1">
                <a:latin typeface="Times New Roman" pitchFamily="18" charset="0"/>
                <a:cs typeface="Times New Roman" pitchFamily="18" charset="0"/>
              </a:rPr>
              <a:t>  Р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ад у малим групама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Туторски систем  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Добра организација наставе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Детаљан план студија са тачним датумима испита</a:t>
            </a:r>
          </a:p>
          <a:p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C:\Users\Vlada\Desktop\grb mf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1262" y="249281"/>
            <a:ext cx="1942738" cy="1457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Циљеви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417513" y="1839913"/>
            <a:ext cx="8266112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Школовање стоматолога који су усвојили највише етичке и професионалне стандарде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Стално усавршавање кадрова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Међународна сарадња и размена студената</a:t>
            </a:r>
          </a:p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Стално праћење и примена  савремених достигнућа и трендова у стоматологији</a:t>
            </a:r>
          </a:p>
          <a:p>
            <a:pPr>
              <a:buFont typeface="Wingdings" pitchFamily="2" charset="2"/>
              <a:buChar char="q"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Научно истраживачки рад</a:t>
            </a:r>
          </a:p>
        </p:txBody>
      </p:sp>
      <p:pic>
        <p:nvPicPr>
          <p:cNvPr id="24580" name="Picture 4" descr="C:\Users\Vlada\Desktop\grb mf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8200" y="225333"/>
            <a:ext cx="1955800" cy="1466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609600" y="6573838"/>
            <a:ext cx="7889875" cy="365125"/>
          </a:xfrm>
          <a:prstGeom prst="rect">
            <a:avLst/>
          </a:prstGeom>
        </p:spPr>
        <p:txBody>
          <a:bodyPr bIns="0" anchor="b"/>
          <a:lstStyle/>
          <a:p>
            <a:pPr algn="ctr">
              <a:defRPr/>
            </a:pPr>
            <a:r>
              <a:rPr lang="sr-Cyrl-CS" sz="1000" b="1">
                <a:solidFill>
                  <a:schemeClr val="tx2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sz="1000" b="1">
                <a:solidFill>
                  <a:schemeClr val="tx2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04813" y="157163"/>
            <a:ext cx="8216900" cy="1143000"/>
          </a:xfrm>
        </p:spPr>
        <p:txBody>
          <a:bodyPr/>
          <a:lstStyle/>
          <a:p>
            <a:pPr algn="ctr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Учите и развијајте се у здравој и радној атмосфери</a:t>
            </a:r>
          </a:p>
        </p:txBody>
      </p:sp>
      <p:pic>
        <p:nvPicPr>
          <p:cNvPr id="26627" name="Picture 2" descr="C:\Users\Vlada\Desktop\images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78163" y="3906838"/>
            <a:ext cx="3306762" cy="2368550"/>
          </a:xfrm>
          <a:effectLst>
            <a:softEdge rad="112500"/>
          </a:effectLst>
        </p:spPr>
      </p:pic>
      <p:pic>
        <p:nvPicPr>
          <p:cNvPr id="26628" name="Picture 3" descr="C:\Users\Vlada\Desktop\images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3115" y="1146175"/>
            <a:ext cx="4011612" cy="245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9" name="Picture 4" descr="C:\Users\Vlada\Desktop\images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338" y="1154113"/>
            <a:ext cx="3989387" cy="239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6" name="Picture 7" descr="C:\Users\Vlada\Desktop\grb mf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0697" y="5174524"/>
            <a:ext cx="1933303" cy="1449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У близини факултета је студентски дом са модерно опремљеним рестораном</a:t>
            </a:r>
          </a:p>
        </p:txBody>
      </p:sp>
      <p:pic>
        <p:nvPicPr>
          <p:cNvPr id="46084" name="Picture 4" descr="C:\Users\Vlada\Desktop\images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4350" y="1362075"/>
            <a:ext cx="3705225" cy="2400300"/>
          </a:xfrm>
          <a:effectLst>
            <a:softEdge rad="112500"/>
          </a:effectLst>
        </p:spPr>
      </p:pic>
      <p:pic>
        <p:nvPicPr>
          <p:cNvPr id="46082" name="Picture 2" descr="C:\Users\Vlada\Desktop\images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750" y="1398588"/>
            <a:ext cx="4030663" cy="233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3" name="Picture 3" descr="C:\Users\Vlada\Desktop\studentski-d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3856" y="3825649"/>
            <a:ext cx="3713162" cy="271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r-Cyrl-CS" sz="360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ваке године смо на “медицинијади”</a:t>
            </a:r>
          </a:p>
        </p:txBody>
      </p:sp>
      <p:pic>
        <p:nvPicPr>
          <p:cNvPr id="28675" name="Picture 3" descr="C:\Users\Vlada\Desktop\DSC_0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9088" y="4062413"/>
            <a:ext cx="4225925" cy="229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5" descr="D:\Users\Korisnik\Desktop\11264847_10206256889002255_43134733689428663_n_m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5763" y="1227138"/>
            <a:ext cx="3127375" cy="5291137"/>
          </a:xfrm>
          <a:effectLst>
            <a:softEdge rad="112500"/>
          </a:effectLst>
        </p:spPr>
      </p:pic>
      <p:pic>
        <p:nvPicPr>
          <p:cNvPr id="28677" name="Picture 6" descr="D:\Users\Korisnik\Desktop\IMG_4483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1241425"/>
            <a:ext cx="4397375" cy="250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Бесплатан интернет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22250" y="5341938"/>
            <a:ext cx="91963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Могућност изнајмљивања лаптопa уз индекс!</a:t>
            </a:r>
          </a:p>
        </p:txBody>
      </p:sp>
      <p:pic>
        <p:nvPicPr>
          <p:cNvPr id="29700" name="Picture 4" descr="C:\Users\Vlada\Desktop\image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81113"/>
            <a:ext cx="2947988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9" name="Picture 7" descr="C:\Users\Vlada\Desktop\grb mf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92133"/>
            <a:ext cx="2209800" cy="15191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9702" name="Picture 3" descr="C:\Users\Vlada\Desktop\images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5350" y="2817314"/>
            <a:ext cx="3168650" cy="2395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pic>
        <p:nvPicPr>
          <p:cNvPr id="29704" name="Picture 8" descr="D:\Users\Korisnik\Desktop\download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5624" y="2357438"/>
            <a:ext cx="2690813" cy="2239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Могућност учења у читаоницама факултета </a:t>
            </a:r>
          </a:p>
        </p:txBody>
      </p:sp>
      <p:pic>
        <p:nvPicPr>
          <p:cNvPr id="29700" name="Picture 7" descr="C:\Users\Vlada\Desktop\grb mf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4867" y="169817"/>
            <a:ext cx="1759131" cy="13193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724" name="Picture 6" descr="F:\Fakultet\slike\59. Citaon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6037" y="3449547"/>
            <a:ext cx="4089400" cy="2859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pic>
        <p:nvPicPr>
          <p:cNvPr id="30727" name="Picture 7" descr="D:\Users\Korisnik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302725" y="1498803"/>
            <a:ext cx="2418806" cy="1828800"/>
          </a:xfrm>
          <a:effectLst>
            <a:softEdge rad="112500"/>
          </a:effectLst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7467600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Дани отворених врата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61950" y="1374775"/>
            <a:ext cx="8461375" cy="4525963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q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Сваке суботе у месецу априлу, мају и јуну 2016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године (осим 29. априла и 6. маја) можете обићи просторије интегрисаних академских студија стоматологије. Информације можете добити на број телефона 034/355-840.</a:t>
            </a:r>
          </a:p>
          <a:p>
            <a:pPr eaLnBrk="1" hangingPunct="1">
              <a:buClrTx/>
              <a:buFont typeface="Wingdings 2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Tx/>
              <a:buFont typeface="Wingdings" pitchFamily="2" charset="2"/>
              <a:buChar char="q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На следећој интернет адреси </a:t>
            </a:r>
            <a:r>
              <a:rPr lang="en-US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http://www.medf.kg.ac.rs/informacije/brosura/index.php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можете видети све информације које су потребне за упис.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21438"/>
            <a:ext cx="7889875" cy="365125"/>
          </a:xfrm>
        </p:spPr>
        <p:txBody>
          <a:bodyPr/>
          <a:lstStyle/>
          <a:p>
            <a:pPr algn="ctr">
              <a:defRPr/>
            </a:pPr>
            <a:r>
              <a:rPr lang="sr-Cyrl-CS" b="1" dirty="0">
                <a:latin typeface="Times New Roman" pitchFamily="18" charset="0"/>
                <a:cs typeface="Times New Roman" pitchFamily="18" charset="0"/>
              </a:rPr>
              <a:t>Све информације на сајту факултета медицинских наука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D5437-E752-44B8-8BC9-3B0ACE308C4F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57200" y="1279525"/>
            <a:ext cx="8307388" cy="484663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ru-RU" b="1" i="1" smtClean="0"/>
          </a:p>
          <a:p>
            <a:pPr algn="ctr" eaLnBrk="1" hangingPunct="1">
              <a:buFont typeface="Wingdings 2" pitchFamily="18" charset="2"/>
              <a:buNone/>
            </a:pPr>
            <a:endParaRPr lang="ru-RU" b="1" i="1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Драги матуранти ,</a:t>
            </a:r>
            <a:br>
              <a:rPr lang="ru-RU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Позивамо најбоље међу вама</a:t>
            </a:r>
            <a:br>
              <a:rPr lang="ru-RU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да буд</a:t>
            </a: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 наши студенти</a:t>
            </a: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Како наћи Факултет медицинских </a:t>
            </a:r>
            <a:br>
              <a:rPr lang="en-US" sz="28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наука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6888" y="1600200"/>
            <a:ext cx="7467600" cy="45259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600" dirty="0" smtClean="0"/>
          </a:p>
          <a:p>
            <a:pPr marL="365760" indent="-256032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dirty="0" smtClean="0"/>
              <a:t>     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Светозара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Марковића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69, 34000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Крагујевац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034/306-800</a:t>
            </a:r>
            <a:r>
              <a:rPr lang="sr-Cyrl-R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034/355-840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Факс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034/306-800 </a:t>
            </a:r>
          </a:p>
          <a:p>
            <a:pPr marL="365760" indent="-256032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www.medf.kg.ac.rs</a:t>
            </a:r>
            <a:endParaRPr lang="en-US" sz="2000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800" u="sng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</p:txBody>
      </p:sp>
      <p:pic>
        <p:nvPicPr>
          <p:cNvPr id="33796" name="Picture 7" descr="C:\Users\Vlada\Desktop\Slika0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9888" y="1630363"/>
            <a:ext cx="3762375" cy="313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0725" name="Picture 6" descr="C:\Users\Vlada\Desktop\grb mf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2583" y="222068"/>
            <a:ext cx="1541417" cy="11560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3798" name="Picture 7" descr="F:\Fakultet\slike\DSC_16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900" y="1646238"/>
            <a:ext cx="37226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5000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10751</TotalTime>
  <Words>993</Words>
  <Application>Microsoft Office PowerPoint</Application>
  <PresentationFormat>On-screen Show (4:3)</PresentationFormat>
  <Paragraphs>131</Paragraphs>
  <Slides>27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Technic</vt:lpstr>
      <vt:lpstr>ФАКУЛТЕТ МЕДИЦИНСКИХ НАУКА   ИНТЕГРИСАНЕ АКАДЕМСКЕ СТУДИЈЕ  СТОМАТОЛОГИЈЕ  </vt:lpstr>
      <vt:lpstr>Факултет медицинских наука Интегрисане академске студије стоматологије</vt:lpstr>
      <vt:lpstr>Факултет медицинских наука - студијски програми -</vt:lpstr>
      <vt:lpstr> Интегрисане aкадемске студије стоматологије </vt:lpstr>
      <vt:lpstr>Интегрисане Академске Студије Стоматологије ИАСС</vt:lpstr>
      <vt:lpstr>Систем туторства</vt:lpstr>
      <vt:lpstr>Slide 7</vt:lpstr>
      <vt:lpstr>Студирање по савременом програму</vt:lpstr>
      <vt:lpstr>Рад у савременим условима</vt:lpstr>
      <vt:lpstr>Учешће студената на међународним конгресима</vt:lpstr>
      <vt:lpstr>Богати програми ваннаставних активности</vt:lpstr>
      <vt:lpstr>Модерно  опремљене  просторије </vt:lpstr>
      <vt:lpstr>Предавања еминентних стручњака</vt:lpstr>
      <vt:lpstr>Сваке године се награђују најбољи студенти</vt:lpstr>
      <vt:lpstr>Свечана додела диплома</vt:lpstr>
      <vt:lpstr>По завршетку студија остављате ваш траг симболичном садњом дрвета у парку студената</vt:lpstr>
      <vt:lpstr>Након дипломирања, могућности:</vt:lpstr>
      <vt:lpstr>Предности</vt:lpstr>
      <vt:lpstr>Циљеви</vt:lpstr>
      <vt:lpstr>Учите и развијајте се у здравој и радној атмосфери</vt:lpstr>
      <vt:lpstr>У близини факултета је студентски дом са модерно опремљеним рестораном</vt:lpstr>
      <vt:lpstr>Сваке године смо на “медицинијади”</vt:lpstr>
      <vt:lpstr>Бесплатан интернет</vt:lpstr>
      <vt:lpstr>Могућност учења у читаоницама факултета </vt:lpstr>
      <vt:lpstr>Дани отворених врата</vt:lpstr>
      <vt:lpstr>Slide 26</vt:lpstr>
      <vt:lpstr>Како наћи Факултет медицинских  наука</vt:lpstr>
    </vt:vector>
  </TitlesOfParts>
  <Company>MFK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PREDAVANJA</dc:title>
  <dc:creator>ds</dc:creator>
  <cp:lastModifiedBy>Admin</cp:lastModifiedBy>
  <cp:revision>1225</cp:revision>
  <dcterms:created xsi:type="dcterms:W3CDTF">2006-09-26T20:52:51Z</dcterms:created>
  <dcterms:modified xsi:type="dcterms:W3CDTF">2016-03-09T15:09:34Z</dcterms:modified>
</cp:coreProperties>
</file>